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9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8" r:id="rId4"/>
    <p:sldId id="261" r:id="rId5"/>
    <p:sldId id="396" r:id="rId6"/>
    <p:sldId id="397" r:id="rId7"/>
    <p:sldId id="356" r:id="rId8"/>
    <p:sldId id="350" r:id="rId9"/>
    <p:sldId id="351" r:id="rId10"/>
    <p:sldId id="353" r:id="rId11"/>
    <p:sldId id="366" r:id="rId12"/>
    <p:sldId id="367" r:id="rId13"/>
    <p:sldId id="362" r:id="rId14"/>
    <p:sldId id="347" r:id="rId15"/>
    <p:sldId id="364" r:id="rId16"/>
    <p:sldId id="330" r:id="rId17"/>
    <p:sldId id="371" r:id="rId18"/>
    <p:sldId id="331" r:id="rId19"/>
    <p:sldId id="334" r:id="rId20"/>
    <p:sldId id="335" r:id="rId21"/>
    <p:sldId id="336" r:id="rId22"/>
    <p:sldId id="375" r:id="rId23"/>
    <p:sldId id="376" r:id="rId24"/>
    <p:sldId id="344" r:id="rId25"/>
    <p:sldId id="337" r:id="rId26"/>
    <p:sldId id="339" r:id="rId27"/>
    <p:sldId id="377" r:id="rId28"/>
    <p:sldId id="378" r:id="rId29"/>
    <p:sldId id="365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FF"/>
    <a:srgbClr val="5353FF"/>
    <a:srgbClr val="FFA042"/>
    <a:srgbClr val="EA9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8" autoAdjust="0"/>
    <p:restoredTop sz="94660"/>
  </p:normalViewPr>
  <p:slideViewPr>
    <p:cSldViewPr snapToGrid="0">
      <p:cViewPr>
        <p:scale>
          <a:sx n="100" d="100"/>
          <a:sy n="100" d="100"/>
        </p:scale>
        <p:origin x="156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FDAD-2029-446C-AD7B-EA0A1863D739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278F5-4E5A-4DDA-8DFA-D50B75C379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13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278F5-4E5A-4DDA-8DFA-D50B75C3797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24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EDE4-6A69-3B1C-7ABE-8CB7791AF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EFBA-46B3-5976-2279-A8210FCA8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7F6C-CB4F-92B3-FB17-C90D97B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5109-876A-FBD2-04CD-45A879FA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5B46-54C7-FFC9-78C5-6A720BE1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9917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FDF8-1D1D-0DF1-A990-1B648025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44CB0-DA9B-0E0C-3393-F3BCBC0E6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C81AD-693E-948C-A39A-8AB3B84F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406BE-3F25-0C1A-0B8F-DB1BCB7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C111-043E-FDE2-29B4-E95EFC6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99165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D6C04-C737-EF8F-E133-F8F586582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E01FC-B1BB-5F69-867F-8466AF6A9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5364-79D9-0793-5701-2DB935A0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CF0E-8C4A-F3FB-9212-CD1ECD5A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68AF-717A-9985-94D2-E25F7DF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64178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B5E6-0488-66C9-BCB6-7FB63530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CA88A-2236-9FE4-8182-0F5A57F5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05609-AB36-1DD0-09C4-B46096E1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A631-F75B-3081-5620-C18C1010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CF462-3611-7DBE-96EA-8E5F71F0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88296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A8A-4569-D0B2-81F7-00940A7D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4B40-2CC7-AD6E-1B00-AFBA5B83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5C7B-635D-492D-56F2-37975C82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CE7F-C22D-DE09-C8A0-EC2FA74C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EEEF-BBD2-BA86-6F75-93C986E0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110239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1773-E9EB-AA10-AD57-DFEC9AB8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4D89-DB39-7626-EE43-F01D39591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42A5-048E-AF77-08E6-454524945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56B3B-4CCA-6E8E-5F6F-AB72C36F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6A589-62E5-4EAD-41B8-B0EAAE71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36B5C-349F-19E3-FBE4-F46919E3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735510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D2F0-FA0E-127A-4F8E-A000A1F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83205-281F-8D6D-C1F5-0866F75F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3B3B1-6255-8D00-FC4C-154EECE89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8A9A3-7E75-DC12-89A7-4A92B941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2747A-4679-BCC4-8E4E-403411724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E456A-A2FF-B6FE-5881-85BFD0BD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D1699-1C6F-531C-BE57-0D4D2CB5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215FE-8D8C-6B51-F5B3-BDE3E029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746828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20E1-9F48-7E2E-64B2-D2FB8ABB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9126C-4C1B-5C12-593E-DAEED2B1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D7F37-AFD7-2287-001C-4AC19B3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9433B-4D2B-D381-5ADB-70E206AF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21490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68789-42F3-72EF-A299-C46E977F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615A6-0CFE-6197-C0CC-D8503461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2ABE-8F27-B343-76F0-251F3CA5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278239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76CE-2BBC-F9CC-1415-6FB81D0C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99DA-0295-8A67-6E54-394E1713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4154F-218A-FBAF-561E-FB36C18CB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5CCA-F29C-1CD8-8745-D194C8DB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FA3E-A3A6-CE95-4E66-780FE38B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B8D8-8E2E-DDEA-FD67-5E4608C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12220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2808-9BF5-D956-72C4-76E07F6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3394-5E92-9E7D-C33E-FE8D64B5C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445E-09E2-DEE5-A852-D7EF056E2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3D11-1F1E-4036-3A30-5A170514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E8EBF-F58A-5B9B-BE2F-A3246351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B4D80-1CAB-11FC-3693-1DFA4012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229717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585F4-FDF1-F66E-2945-EA1C3773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6BD00-39EA-78F5-3524-7D59CF93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0719A-016C-AAFA-D5CB-BBB57CF99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F583-AECB-4829-8FF7-E6F6E348291A}" type="datetimeFigureOut">
              <a:rPr lang="pt-BR" smtClean="0"/>
              <a:t>05/02/2025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8E12-2530-2C29-9DD4-0E125C6B7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E4EC-AEE2-26E8-8B1C-676DD34D6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2B304-25E4-44F7-A241-D252661AA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64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4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svg"/><Relationship Id="rId7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svg"/><Relationship Id="rId7" Type="http://schemas.openxmlformats.org/officeDocument/2006/relationships/image" Target="../media/image4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3.sv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381AE-A4E1-57CC-1290-0A9C624B3852}"/>
              </a:ext>
            </a:extLst>
          </p:cNvPr>
          <p:cNvSpPr/>
          <p:nvPr/>
        </p:nvSpPr>
        <p:spPr>
          <a:xfrm>
            <a:off x="0" y="-1"/>
            <a:ext cx="12192000" cy="5957741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8EF3E-801D-AB35-8B13-D1110FE3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5" y="900260"/>
            <a:ext cx="5553758" cy="41830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6096000" y="1259197"/>
            <a:ext cx="534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de Sistemas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7142301" y="1782417"/>
            <a:ext cx="325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Técnico 2025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7613086" y="2932917"/>
            <a:ext cx="270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7107967" y="3301111"/>
            <a:ext cx="546405" cy="84447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727229-FBA2-9E34-3087-C9826CF314AE}"/>
              </a:ext>
            </a:extLst>
          </p:cNvPr>
          <p:cNvSpPr/>
          <p:nvPr/>
        </p:nvSpPr>
        <p:spPr>
          <a:xfrm>
            <a:off x="6548067" y="3945349"/>
            <a:ext cx="4417283" cy="59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89798-C710-A6F6-CB2F-401E95C49982}"/>
              </a:ext>
            </a:extLst>
          </p:cNvPr>
          <p:cNvSpPr txBox="1"/>
          <p:nvPr/>
        </p:nvSpPr>
        <p:spPr>
          <a:xfrm>
            <a:off x="6555514" y="3986270"/>
            <a:ext cx="441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de Sistemas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91EC9-53BF-F54F-DA22-E0A73A2A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04" y="6204929"/>
            <a:ext cx="1675766" cy="520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05F77-7ECF-74A2-22BC-EF4712EFA886}"/>
              </a:ext>
            </a:extLst>
          </p:cNvPr>
          <p:cNvSpPr txBox="1"/>
          <p:nvPr/>
        </p:nvSpPr>
        <p:spPr>
          <a:xfrm>
            <a:off x="7613086" y="6265055"/>
            <a:ext cx="39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  <a:r>
              <a:rPr lang="pt-BR" sz="20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20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Naspolini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FD9DE-BF57-CD12-6BAE-51B566FA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" y="6006257"/>
            <a:ext cx="2365953" cy="851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6DAB9F-9ECB-FDA7-9E0A-B00B668146F7}"/>
              </a:ext>
            </a:extLst>
          </p:cNvPr>
          <p:cNvSpPr/>
          <p:nvPr/>
        </p:nvSpPr>
        <p:spPr>
          <a:xfrm rot="5400000">
            <a:off x="8994068" y="6436027"/>
            <a:ext cx="281064" cy="58169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04105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AC74331-F2F0-0E65-B6B2-7066D78D1FA3}"/>
              </a:ext>
            </a:extLst>
          </p:cNvPr>
          <p:cNvSpPr/>
          <p:nvPr/>
        </p:nvSpPr>
        <p:spPr>
          <a:xfrm>
            <a:off x="7679406" y="3218688"/>
            <a:ext cx="2797021" cy="487680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2C77F1-EA1B-0AB7-F0AB-8CD5EE45854C}"/>
              </a:ext>
            </a:extLst>
          </p:cNvPr>
          <p:cNvSpPr/>
          <p:nvPr/>
        </p:nvSpPr>
        <p:spPr>
          <a:xfrm>
            <a:off x="4419349" y="3218688"/>
            <a:ext cx="2797021" cy="487680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48A8F-E764-5E6E-DABE-FD50CDA36E99}"/>
              </a:ext>
            </a:extLst>
          </p:cNvPr>
          <p:cNvSpPr/>
          <p:nvPr/>
        </p:nvSpPr>
        <p:spPr>
          <a:xfrm>
            <a:off x="1131544" y="3218688"/>
            <a:ext cx="2797021" cy="487680"/>
          </a:xfrm>
          <a:prstGeom prst="rect">
            <a:avLst/>
          </a:prstGeom>
          <a:solidFill>
            <a:srgbClr val="535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393370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 Geral do Curso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FD6EA6C1-22BE-EB2D-0432-7825E1CA04CE}"/>
              </a:ext>
            </a:extLst>
          </p:cNvPr>
          <p:cNvSpPr txBox="1">
            <a:spLocks/>
          </p:cNvSpPr>
          <p:nvPr/>
        </p:nvSpPr>
        <p:spPr>
          <a:xfrm>
            <a:off x="1028681" y="1366508"/>
            <a:ext cx="8728813" cy="10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O curso de Desenvolvimento de Sistemas tem duração de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2 anos, com a seguinte estrutura curricular: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8320BA9-0C79-3710-B86F-18DD7CCCE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15" name="Google Shape;3851;p15">
            <a:extLst>
              <a:ext uri="{FF2B5EF4-FFF2-40B4-BE49-F238E27FC236}">
                <a16:creationId xmlns:a16="http://schemas.microsoft.com/office/drawing/2014/main" id="{0CCE9249-DEBE-E215-2B22-A6900137F45B}"/>
              </a:ext>
            </a:extLst>
          </p:cNvPr>
          <p:cNvSpPr txBox="1">
            <a:spLocks/>
          </p:cNvSpPr>
          <p:nvPr/>
        </p:nvSpPr>
        <p:spPr>
          <a:xfrm>
            <a:off x="1162024" y="3116818"/>
            <a:ext cx="2766541" cy="62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Básico / Introdutório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3851;p15">
            <a:extLst>
              <a:ext uri="{FF2B5EF4-FFF2-40B4-BE49-F238E27FC236}">
                <a16:creationId xmlns:a16="http://schemas.microsoft.com/office/drawing/2014/main" id="{43FBB3D4-F3C6-213A-9F73-C30A061DBBEC}"/>
              </a:ext>
            </a:extLst>
          </p:cNvPr>
          <p:cNvSpPr txBox="1">
            <a:spLocks/>
          </p:cNvSpPr>
          <p:nvPr/>
        </p:nvSpPr>
        <p:spPr>
          <a:xfrm>
            <a:off x="8213691" y="3116817"/>
            <a:ext cx="1802234" cy="62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Específico II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3851;p15">
            <a:extLst>
              <a:ext uri="{FF2B5EF4-FFF2-40B4-BE49-F238E27FC236}">
                <a16:creationId xmlns:a16="http://schemas.microsoft.com/office/drawing/2014/main" id="{CEA1BE03-1AFA-3F10-577A-F2D7E588EBDF}"/>
              </a:ext>
            </a:extLst>
          </p:cNvPr>
          <p:cNvSpPr txBox="1">
            <a:spLocks/>
          </p:cNvSpPr>
          <p:nvPr/>
        </p:nvSpPr>
        <p:spPr>
          <a:xfrm>
            <a:off x="4457563" y="3177992"/>
            <a:ext cx="2766541" cy="11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Específico I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56F1-4B68-D089-777C-6E8B03CFB7E5}"/>
              </a:ext>
            </a:extLst>
          </p:cNvPr>
          <p:cNvSpPr/>
          <p:nvPr/>
        </p:nvSpPr>
        <p:spPr>
          <a:xfrm rot="5400000">
            <a:off x="1192111" y="4028827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29F58-ABFD-71CF-4CB6-0384A27BEA60}"/>
              </a:ext>
            </a:extLst>
          </p:cNvPr>
          <p:cNvSpPr/>
          <p:nvPr/>
        </p:nvSpPr>
        <p:spPr>
          <a:xfrm rot="5400000">
            <a:off x="1192111" y="4750018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8029F-B16F-CFD0-284F-BF35805B811B}"/>
              </a:ext>
            </a:extLst>
          </p:cNvPr>
          <p:cNvSpPr/>
          <p:nvPr/>
        </p:nvSpPr>
        <p:spPr>
          <a:xfrm rot="5400000">
            <a:off x="4508263" y="4084882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43DFA-7FAA-D8D0-11F9-1A4AAC040623}"/>
              </a:ext>
            </a:extLst>
          </p:cNvPr>
          <p:cNvSpPr/>
          <p:nvPr/>
        </p:nvSpPr>
        <p:spPr>
          <a:xfrm rot="5400000">
            <a:off x="4508263" y="513738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839F9-EC14-0FD4-3076-467F92484766}"/>
              </a:ext>
            </a:extLst>
          </p:cNvPr>
          <p:cNvSpPr txBox="1"/>
          <p:nvPr/>
        </p:nvSpPr>
        <p:spPr>
          <a:xfrm>
            <a:off x="1424535" y="3931946"/>
            <a:ext cx="1908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Fundamentos de 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Eletroeletrônica</a:t>
            </a: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/>
            </a:r>
            <a:b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endParaRPr lang="pt-BR" sz="18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AE644-152D-9FEC-B126-5FEFFBCACD87}"/>
              </a:ext>
            </a:extLst>
          </p:cNvPr>
          <p:cNvSpPr txBox="1"/>
          <p:nvPr/>
        </p:nvSpPr>
        <p:spPr>
          <a:xfrm>
            <a:off x="1417020" y="4662967"/>
            <a:ext cx="262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0FF3-46BD-A12A-8379-002F19CD44E0}"/>
              </a:ext>
            </a:extLst>
          </p:cNvPr>
          <p:cNvSpPr txBox="1"/>
          <p:nvPr/>
        </p:nvSpPr>
        <p:spPr>
          <a:xfrm>
            <a:off x="4731970" y="3986522"/>
            <a:ext cx="2044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AC111-1472-43B8-139E-79616EA8FE6A}"/>
              </a:ext>
            </a:extLst>
          </p:cNvPr>
          <p:cNvSpPr txBox="1"/>
          <p:nvPr/>
        </p:nvSpPr>
        <p:spPr>
          <a:xfrm>
            <a:off x="4731969" y="5038142"/>
            <a:ext cx="277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Modelagem de Sistemas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5D4045-B213-E507-F584-AB723B481032}"/>
              </a:ext>
            </a:extLst>
          </p:cNvPr>
          <p:cNvSpPr txBox="1"/>
          <p:nvPr/>
        </p:nvSpPr>
        <p:spPr>
          <a:xfrm>
            <a:off x="4730850" y="4505374"/>
            <a:ext cx="253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Programação de App’s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583651-F57E-DF10-E07F-482267FB9E7E}"/>
              </a:ext>
            </a:extLst>
          </p:cNvPr>
          <p:cNvSpPr/>
          <p:nvPr/>
        </p:nvSpPr>
        <p:spPr>
          <a:xfrm rot="5400000">
            <a:off x="4508263" y="4604617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34D9C0-6E60-9529-5182-CD3EA5E6DBC4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13">
            <a:extLst>
              <a:ext uri="{FF2B5EF4-FFF2-40B4-BE49-F238E27FC236}">
                <a16:creationId xmlns:a16="http://schemas.microsoft.com/office/drawing/2014/main" id="{CBCEBC22-DE90-6951-E72B-C6C4787BE9A2}"/>
              </a:ext>
            </a:extLst>
          </p:cNvPr>
          <p:cNvSpPr/>
          <p:nvPr/>
        </p:nvSpPr>
        <p:spPr>
          <a:xfrm>
            <a:off x="4296834" y="2939719"/>
            <a:ext cx="3187150" cy="2657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69A617-9C17-026F-18DA-DCFD36324B92}"/>
              </a:ext>
            </a:extLst>
          </p:cNvPr>
          <p:cNvSpPr/>
          <p:nvPr/>
        </p:nvSpPr>
        <p:spPr>
          <a:xfrm rot="5400000">
            <a:off x="7779361" y="4084882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8037F-6A15-AA1A-329D-6555389CCA49}"/>
              </a:ext>
            </a:extLst>
          </p:cNvPr>
          <p:cNvSpPr/>
          <p:nvPr/>
        </p:nvSpPr>
        <p:spPr>
          <a:xfrm rot="5400000">
            <a:off x="7779361" y="513738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C6C0F-1F80-56CC-2C86-1481F81C6142}"/>
              </a:ext>
            </a:extLst>
          </p:cNvPr>
          <p:cNvSpPr txBox="1"/>
          <p:nvPr/>
        </p:nvSpPr>
        <p:spPr>
          <a:xfrm>
            <a:off x="8003068" y="3986522"/>
            <a:ext cx="276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Desenv. De Sistemas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6D93A-EE2D-4D95-F905-BB618D4919EE}"/>
              </a:ext>
            </a:extLst>
          </p:cNvPr>
          <p:cNvSpPr txBox="1"/>
          <p:nvPr/>
        </p:nvSpPr>
        <p:spPr>
          <a:xfrm>
            <a:off x="8003067" y="5038142"/>
            <a:ext cx="277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Manutenção de Sistemas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D931F-D0A9-D005-6318-ED69F3CF8186}"/>
              </a:ext>
            </a:extLst>
          </p:cNvPr>
          <p:cNvSpPr txBox="1"/>
          <p:nvPr/>
        </p:nvSpPr>
        <p:spPr>
          <a:xfrm>
            <a:off x="8001947" y="4505374"/>
            <a:ext cx="289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Implantação de Sistemas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342A5-25A9-2648-F7C6-D4DE17CF68F5}"/>
              </a:ext>
            </a:extLst>
          </p:cNvPr>
          <p:cNvSpPr/>
          <p:nvPr/>
        </p:nvSpPr>
        <p:spPr>
          <a:xfrm rot="5400000">
            <a:off x="7779361" y="4604617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A0ECE-68ED-A7CA-270D-CCD8F7523C68}"/>
              </a:ext>
            </a:extLst>
          </p:cNvPr>
          <p:cNvSpPr/>
          <p:nvPr/>
        </p:nvSpPr>
        <p:spPr>
          <a:xfrm rot="5400000">
            <a:off x="7778241" y="566524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B66E6-0442-DBDB-4678-A91D2D02135B}"/>
              </a:ext>
            </a:extLst>
          </p:cNvPr>
          <p:cNvSpPr txBox="1"/>
          <p:nvPr/>
        </p:nvSpPr>
        <p:spPr>
          <a:xfrm>
            <a:off x="8001947" y="5566002"/>
            <a:ext cx="277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Testes de Sistemas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D17804-FE64-3714-5C7C-5CE486F26B99}"/>
              </a:ext>
            </a:extLst>
          </p:cNvPr>
          <p:cNvSpPr/>
          <p:nvPr/>
        </p:nvSpPr>
        <p:spPr>
          <a:xfrm rot="5400000">
            <a:off x="7768814" y="6173006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02331F-02BF-14C6-4E38-0F2C50898ED0}"/>
              </a:ext>
            </a:extLst>
          </p:cNvPr>
          <p:cNvSpPr txBox="1"/>
          <p:nvPr/>
        </p:nvSpPr>
        <p:spPr>
          <a:xfrm>
            <a:off x="7992520" y="6073763"/>
            <a:ext cx="277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Internet das Coisas</a:t>
            </a:r>
          </a:p>
        </p:txBody>
      </p:sp>
    </p:spTree>
    <p:extLst>
      <p:ext uri="{BB962C8B-B14F-4D97-AF65-F5344CB8AC3E}">
        <p14:creationId xmlns:p14="http://schemas.microsoft.com/office/powerpoint/2010/main" val="19469246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954415" y="714953"/>
            <a:ext cx="5619105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 de Aprendizagem (SA)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FD6EA6C1-22BE-EB2D-0432-7825E1CA04CE}"/>
              </a:ext>
            </a:extLst>
          </p:cNvPr>
          <p:cNvSpPr txBox="1">
            <a:spLocks/>
          </p:cNvSpPr>
          <p:nvPr/>
        </p:nvSpPr>
        <p:spPr>
          <a:xfrm>
            <a:off x="1028680" y="1366508"/>
            <a:ext cx="8728813" cy="6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Desafio e Entregas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8E8724-7CCD-3CE5-9FCF-0B9CA3D6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7422" y="435198"/>
            <a:ext cx="648380" cy="9313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7DB4CB-4402-2B12-34E3-548221EE701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C75D4-7951-111B-A083-6BFECFCA31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03" y="2608262"/>
            <a:ext cx="4503917" cy="3109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68EFB-0DF1-37F4-E12F-F717B52EA35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608261"/>
            <a:ext cx="4505451" cy="31094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094126-AC93-02CF-26E0-F3526568B3EE}"/>
              </a:ext>
            </a:extLst>
          </p:cNvPr>
          <p:cNvSpPr/>
          <p:nvPr/>
        </p:nvSpPr>
        <p:spPr>
          <a:xfrm>
            <a:off x="3575653" y="2159362"/>
            <a:ext cx="4176075" cy="6242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 2.0 – O Retorno</a:t>
            </a:r>
          </a:p>
        </p:txBody>
      </p:sp>
    </p:spTree>
    <p:extLst>
      <p:ext uri="{BB962C8B-B14F-4D97-AF65-F5344CB8AC3E}">
        <p14:creationId xmlns:p14="http://schemas.microsoft.com/office/powerpoint/2010/main" val="5239371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954415" y="714953"/>
            <a:ext cx="5619105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 de Aprendizagem (SA)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FD6EA6C1-22BE-EB2D-0432-7825E1CA04CE}"/>
              </a:ext>
            </a:extLst>
          </p:cNvPr>
          <p:cNvSpPr txBox="1">
            <a:spLocks/>
          </p:cNvSpPr>
          <p:nvPr/>
        </p:nvSpPr>
        <p:spPr>
          <a:xfrm>
            <a:off x="1028680" y="1366508"/>
            <a:ext cx="8728813" cy="6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Aplicação Front-End + Back-End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8E8724-7CCD-3CE5-9FCF-0B9CA3D6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7422" y="435198"/>
            <a:ext cx="648380" cy="9313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7DB4CB-4402-2B12-34E3-548221EE701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9AB26-A882-6191-48AD-2E15A5DD0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20" y="2611021"/>
            <a:ext cx="2269940" cy="1318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EDCFAC-FE53-FFD7-040B-B0774698F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39" y="4633702"/>
            <a:ext cx="2881321" cy="133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C7045-5CCE-8F0A-7C41-783DA5B39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366" y="4938994"/>
            <a:ext cx="2131989" cy="10339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A9E34F-5BAA-221A-A8B4-80E0B7A5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695" y="2427620"/>
            <a:ext cx="1548281" cy="16353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B3C959-36E6-5645-6686-E02466F19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206" y="2399839"/>
            <a:ext cx="1029132" cy="1635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8A5099-CA48-18B3-0D4E-182269EF4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208" y="2427619"/>
            <a:ext cx="1895776" cy="1635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78C7D-8A4C-62BE-534F-D90E22A95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232" y="4465082"/>
            <a:ext cx="2623974" cy="17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198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8E3DD84-4F81-50EC-A98E-DB89352A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2093584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Avaliações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FD6EA6C1-22BE-EB2D-0432-7825E1CA04CE}"/>
              </a:ext>
            </a:extLst>
          </p:cNvPr>
          <p:cNvSpPr txBox="1">
            <a:spLocks/>
          </p:cNvSpPr>
          <p:nvPr/>
        </p:nvSpPr>
        <p:spPr>
          <a:xfrm>
            <a:off x="1028681" y="1366508"/>
            <a:ext cx="8971064" cy="11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As avaliações incluem provas objetivas (duas), entregas de aula (dez) e entrega final da documentação da SA.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34D9C0-6E60-9529-5182-CD3EA5E6DBC4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130113-5CF3-6207-E8DF-825A19DD1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433126"/>
              </p:ext>
            </p:extLst>
          </p:nvPr>
        </p:nvGraphicFramePr>
        <p:xfrm>
          <a:off x="1244525" y="2691222"/>
          <a:ext cx="8634766" cy="2800270"/>
        </p:xfrm>
        <a:graphic>
          <a:graphicData uri="http://schemas.openxmlformats.org/drawingml/2006/table">
            <a:tbl>
              <a:tblPr firstRow="1" bandRow="1"/>
              <a:tblGrid>
                <a:gridCol w="7286733">
                  <a:extLst>
                    <a:ext uri="{9D8B030D-6E8A-4147-A177-3AD203B41FA5}">
                      <a16:colId xmlns:a16="http://schemas.microsoft.com/office/drawing/2014/main" val="2400559505"/>
                    </a:ext>
                  </a:extLst>
                </a:gridCol>
                <a:gridCol w="1348033">
                  <a:extLst>
                    <a:ext uri="{9D8B030D-6E8A-4147-A177-3AD203B41FA5}">
                      <a16:colId xmlns:a16="http://schemas.microsoft.com/office/drawing/2014/main" val="529571810"/>
                    </a:ext>
                  </a:extLst>
                </a:gridCol>
              </a:tblGrid>
              <a:tr h="61925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highlight>
                            <a:srgbClr val="5353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Avaliação</a:t>
                      </a:r>
                    </a:p>
                  </a:txBody>
                  <a:tcPr marL="121920" marR="121920" marT="60960" marB="60960" anchor="ctr">
                    <a:solidFill>
                      <a:srgbClr val="535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highlight>
                            <a:srgbClr val="5353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Peso</a:t>
                      </a:r>
                    </a:p>
                  </a:txBody>
                  <a:tcPr marL="121920" marR="121920" marT="60960" marB="60960" anchor="ctr">
                    <a:solidFill>
                      <a:srgbClr val="535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9935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AV1 - Software, Metodologias Ágeis, Requisitos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93102268"/>
                  </a:ext>
                </a:extLst>
              </a:tr>
              <a:tr h="552449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AV2 - Prototipação, UI / UX, UML e Diagramas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6485668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AV3 - Entregas de Atividades de Aula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2028182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AV4 - Documentação da SA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2524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54352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9199CBC9-9442-4371-9793-BFDC992591B4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30ED1-6967-8EE0-1743-4AE7973C2C9B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984C3-2432-F2F8-07A8-28715AABE84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53345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966901" y="2946086"/>
            <a:ext cx="605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antes de iniciar...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48624-1AC6-D13D-1BA8-9359A792B11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2515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934EA-E27E-7A6A-F848-2454FB6DA032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9118-EEB6-02C1-7D63-B279B3D151CF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3260DB11-8E6E-5D26-0D96-1D0FB56B171B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9279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 querido Quiz! :D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85B2C-5577-39B4-1F88-86FC76C2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0" y="1850710"/>
            <a:ext cx="4066512" cy="31565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15BBFDF-EB79-FDA4-0B26-A95DEDFB0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21610" y="447450"/>
            <a:ext cx="882295" cy="894549"/>
          </a:xfrm>
          <a:prstGeom prst="rect">
            <a:avLst/>
          </a:prstGeom>
        </p:spPr>
      </p:pic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BAC1E9A7-A126-E8E2-9E82-3A10D0F89E46}"/>
              </a:ext>
            </a:extLst>
          </p:cNvPr>
          <p:cNvSpPr txBox="1">
            <a:spLocks/>
          </p:cNvSpPr>
          <p:nvPr/>
        </p:nvSpPr>
        <p:spPr>
          <a:xfrm>
            <a:off x="3919112" y="5092820"/>
            <a:ext cx="4621440" cy="107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5353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Link: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Kahoot.it</a:t>
            </a:r>
          </a:p>
        </p:txBody>
      </p:sp>
    </p:spTree>
    <p:extLst>
      <p:ext uri="{BB962C8B-B14F-4D97-AF65-F5344CB8AC3E}">
        <p14:creationId xmlns:p14="http://schemas.microsoft.com/office/powerpoint/2010/main" val="339811471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81942C-2876-3ED0-3AC5-2450C29F9C84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A55EC7-283C-AD39-72FC-9D9A4063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93620-B005-44CA-A302-6C4255D84E8A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17E3D-3D30-34FE-D86E-36E0ED464473}"/>
              </a:ext>
            </a:extLst>
          </p:cNvPr>
          <p:cNvSpPr txBox="1"/>
          <p:nvPr/>
        </p:nvSpPr>
        <p:spPr>
          <a:xfrm>
            <a:off x="3275305" y="2749725"/>
            <a:ext cx="7440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295D6-E1EA-4879-D10F-193E0ED23ECE}"/>
              </a:ext>
            </a:extLst>
          </p:cNvPr>
          <p:cNvSpPr txBox="1"/>
          <p:nvPr/>
        </p:nvSpPr>
        <p:spPr>
          <a:xfrm>
            <a:off x="4005948" y="3936302"/>
            <a:ext cx="5948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programa de computador </a:t>
            </a:r>
            <a:b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software?</a:t>
            </a:r>
          </a:p>
        </p:txBody>
      </p:sp>
    </p:spTree>
    <p:extLst>
      <p:ext uri="{BB962C8B-B14F-4D97-AF65-F5344CB8AC3E}">
        <p14:creationId xmlns:p14="http://schemas.microsoft.com/office/powerpoint/2010/main" val="1246523410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C0AE3FC-484B-5640-3DC3-D5863818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46590" y="459704"/>
            <a:ext cx="870041" cy="8700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A21A87-8332-0E2E-0FE4-3F993517A60A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2170-7385-1B82-DDCE-D6B556FBE04B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3850;p15">
            <a:extLst>
              <a:ext uri="{FF2B5EF4-FFF2-40B4-BE49-F238E27FC236}">
                <a16:creationId xmlns:a16="http://schemas.microsoft.com/office/drawing/2014/main" id="{18C1CFDC-77D6-AA59-0DCA-52C3238E75AA}"/>
              </a:ext>
            </a:extLst>
          </p:cNvPr>
          <p:cNvSpPr txBox="1">
            <a:spLocks/>
          </p:cNvSpPr>
          <p:nvPr/>
        </p:nvSpPr>
        <p:spPr>
          <a:xfrm>
            <a:off x="954416" y="714953"/>
            <a:ext cx="4400009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 de Software</a:t>
            </a:r>
          </a:p>
        </p:txBody>
      </p:sp>
      <p:sp>
        <p:nvSpPr>
          <p:cNvPr id="2" name="Google Shape;523;p14">
            <a:extLst>
              <a:ext uri="{FF2B5EF4-FFF2-40B4-BE49-F238E27FC236}">
                <a16:creationId xmlns:a16="http://schemas.microsoft.com/office/drawing/2014/main" id="{2A358DF7-9B44-F92F-A008-7A9FEA3B2594}"/>
              </a:ext>
            </a:extLst>
          </p:cNvPr>
          <p:cNvSpPr txBox="1">
            <a:spLocks noGrp="1"/>
          </p:cNvSpPr>
          <p:nvPr/>
        </p:nvSpPr>
        <p:spPr>
          <a:xfrm>
            <a:off x="1199302" y="1747420"/>
            <a:ext cx="9266008" cy="399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▪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6" indent="0" algn="just">
              <a:buNone/>
            </a:pPr>
            <a:r>
              <a:rPr lang="pt-BR" sz="2600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não é apenas um programa de computador. O software vai muito além e DEVE também incluir a documentação associada, descrevendo as formas como o usuário deve operar e a sua estrutura.</a:t>
            </a:r>
          </a:p>
          <a:p>
            <a:pPr marL="152396" indent="0" algn="just">
              <a:buNone/>
            </a:pPr>
            <a:endParaRPr lang="pt-BR" sz="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396" indent="0">
              <a:buNone/>
            </a:pPr>
            <a:r>
              <a:rPr lang="pt-B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Logo, pode-se resumir software como: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B5DC-33D1-8DCC-F30D-51663BC0FFB3}"/>
              </a:ext>
            </a:extLst>
          </p:cNvPr>
          <p:cNvSpPr txBox="1"/>
          <p:nvPr/>
        </p:nvSpPr>
        <p:spPr>
          <a:xfrm>
            <a:off x="1253974" y="4565778"/>
            <a:ext cx="926600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5353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Programa de computador</a:t>
            </a:r>
            <a:r>
              <a:rPr lang="pt-BR" sz="2600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</a:t>
            </a: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que quando executado provem funcionalidades, junto com uma </a:t>
            </a:r>
            <a:r>
              <a:rPr lang="pt-BR" sz="2600" dirty="0">
                <a:solidFill>
                  <a:srgbClr val="5353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estrutura de dados </a:t>
            </a: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que permite manipular a informação, e </a:t>
            </a:r>
            <a:r>
              <a:rPr lang="pt-BR" sz="2600" dirty="0">
                <a:solidFill>
                  <a:srgbClr val="5353FF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documentação</a:t>
            </a:r>
            <a:r>
              <a:rPr lang="pt-B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</a:t>
            </a: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associada, que indica como operar.</a:t>
            </a:r>
          </a:p>
        </p:txBody>
      </p:sp>
    </p:spTree>
    <p:extLst>
      <p:ext uri="{BB962C8B-B14F-4D97-AF65-F5344CB8AC3E}">
        <p14:creationId xmlns:p14="http://schemas.microsoft.com/office/powerpoint/2010/main" val="1725312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DB8E54-8E08-B8CA-981A-0F55CB1B560F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27FB-F45A-603F-9D86-9924906296F9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9D146ADE-CBFC-74A6-CAE2-1D90788A2CA6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5354944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Importância dos Softwares</a:t>
            </a:r>
          </a:p>
        </p:txBody>
      </p:sp>
      <p:pic>
        <p:nvPicPr>
          <p:cNvPr id="2" name="Google Shape;161;p30">
            <a:extLst>
              <a:ext uri="{FF2B5EF4-FFF2-40B4-BE49-F238E27FC236}">
                <a16:creationId xmlns:a16="http://schemas.microsoft.com/office/drawing/2014/main" id="{0CE9DA83-6A78-3957-E586-75DA058C1B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8357" y="1791478"/>
            <a:ext cx="3071154" cy="204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5;p30">
            <a:extLst>
              <a:ext uri="{FF2B5EF4-FFF2-40B4-BE49-F238E27FC236}">
                <a16:creationId xmlns:a16="http://schemas.microsoft.com/office/drawing/2014/main" id="{28CF4FDF-573A-CC3D-6F1C-1AAFAD19EC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8315"/>
          <a:stretch/>
        </p:blipFill>
        <p:spPr>
          <a:xfrm>
            <a:off x="8211357" y="1791478"/>
            <a:ext cx="2363564" cy="204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45F89D-7288-EBF0-A39A-5904E83F1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pic>
        <p:nvPicPr>
          <p:cNvPr id="5" name="Google Shape;171;p31">
            <a:extLst>
              <a:ext uri="{FF2B5EF4-FFF2-40B4-BE49-F238E27FC236}">
                <a16:creationId xmlns:a16="http://schemas.microsoft.com/office/drawing/2014/main" id="{F13884FE-7564-65CF-BCC2-93A8FB57D8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4923" y="1772239"/>
            <a:ext cx="3364168" cy="205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2;p32">
            <a:extLst>
              <a:ext uri="{FF2B5EF4-FFF2-40B4-BE49-F238E27FC236}">
                <a16:creationId xmlns:a16="http://schemas.microsoft.com/office/drawing/2014/main" id="{48BEE503-DA46-A182-BC56-F2F2A183B1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9995" y="4078022"/>
            <a:ext cx="3107972" cy="205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32">
            <a:extLst>
              <a:ext uri="{FF2B5EF4-FFF2-40B4-BE49-F238E27FC236}">
                <a16:creationId xmlns:a16="http://schemas.microsoft.com/office/drawing/2014/main" id="{14516EBE-F72C-05C9-4B18-5F6F8C123A9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5036" y="4078021"/>
            <a:ext cx="2883088" cy="205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E37685-DF96-7924-8B99-A5EB38383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489" y="4088976"/>
            <a:ext cx="295843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78292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4C76F-E9B1-4A7C-20C7-6797386E5FE5}"/>
              </a:ext>
            </a:extLst>
          </p:cNvPr>
          <p:cNvSpPr txBox="1"/>
          <p:nvPr/>
        </p:nvSpPr>
        <p:spPr>
          <a:xfrm>
            <a:off x="1165151" y="2503445"/>
            <a:ext cx="677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à Modelagem de Sistemas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09E843E2-5D86-7934-EC6C-6D2ABCEE1BE6}"/>
              </a:ext>
            </a:extLst>
          </p:cNvPr>
          <p:cNvSpPr txBox="1"/>
          <p:nvPr/>
        </p:nvSpPr>
        <p:spPr>
          <a:xfrm>
            <a:off x="1803587" y="3486553"/>
            <a:ext cx="634117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 Professor, UC e Entregas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Conteúdos de Modelagem de Sistemas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Plano de Avaliações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 de Aprendizagem</a:t>
            </a:r>
          </a:p>
          <a:p>
            <a:pPr lvl="0"/>
            <a:endParaRPr lang="pt-B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 e Software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2" y="1028705"/>
            <a:ext cx="313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01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6F95FB3-D6D5-34B0-44A5-860AE6BF857E}"/>
              </a:ext>
            </a:extLst>
          </p:cNvPr>
          <p:cNvSpPr/>
          <p:nvPr/>
        </p:nvSpPr>
        <p:spPr>
          <a:xfrm rot="5400000">
            <a:off x="1423151" y="363111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A42DCEC-E414-5AF3-91B7-DF74FD47481D}"/>
              </a:ext>
            </a:extLst>
          </p:cNvPr>
          <p:cNvSpPr/>
          <p:nvPr/>
        </p:nvSpPr>
        <p:spPr>
          <a:xfrm rot="5400000">
            <a:off x="1423151" y="411879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3D3B796-FCE1-0C84-EBB6-D9B8F49C4B69}"/>
              </a:ext>
            </a:extLst>
          </p:cNvPr>
          <p:cNvSpPr/>
          <p:nvPr/>
        </p:nvSpPr>
        <p:spPr>
          <a:xfrm rot="5400000">
            <a:off x="1419341" y="4608384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3B14A29-AD96-A2BC-F9F8-2C1759BB7BEB}"/>
              </a:ext>
            </a:extLst>
          </p:cNvPr>
          <p:cNvSpPr/>
          <p:nvPr/>
        </p:nvSpPr>
        <p:spPr>
          <a:xfrm rot="5400000">
            <a:off x="1419341" y="5100678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1094F4B-8487-C188-0FE6-CC5940E3247E}"/>
              </a:ext>
            </a:extLst>
          </p:cNvPr>
          <p:cNvSpPr/>
          <p:nvPr/>
        </p:nvSpPr>
        <p:spPr>
          <a:xfrm rot="5400000">
            <a:off x="1419341" y="5585649"/>
            <a:ext cx="198347" cy="17098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9DCA01-2242-3111-B18B-1112D9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24410" y="440014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558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58;p19">
            <a:extLst>
              <a:ext uri="{FF2B5EF4-FFF2-40B4-BE49-F238E27FC236}">
                <a16:creationId xmlns:a16="http://schemas.microsoft.com/office/drawing/2014/main" id="{CB4984FD-C388-47E8-B0F1-DB136CA54CF1}"/>
              </a:ext>
            </a:extLst>
          </p:cNvPr>
          <p:cNvSpPr txBox="1">
            <a:spLocks noGrp="1"/>
          </p:cNvSpPr>
          <p:nvPr/>
        </p:nvSpPr>
        <p:spPr>
          <a:xfrm>
            <a:off x="1307223" y="1626721"/>
            <a:ext cx="3688983" cy="431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 algn="just">
              <a:buNone/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Pressman (2011)</a:t>
            </a:r>
          </a:p>
          <a:p>
            <a:pPr marL="101597" indent="0" algn="just">
              <a:buNone/>
            </a:pPr>
            <a:endParaRPr lang="pt-BR" sz="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Linha de Produto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De Aplicação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De Sistemas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Científico / Engenharia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Embutido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Aplicações Web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 Inteligência Artificial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5075D-F3F0-23EB-AA8A-55F488E3F138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B2A54A-FE51-7616-3BD4-F609DC53C4D2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BD6314-D616-845E-BA84-97F25A0C1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6" name="Google Shape;3850;p15">
            <a:extLst>
              <a:ext uri="{FF2B5EF4-FFF2-40B4-BE49-F238E27FC236}">
                <a16:creationId xmlns:a16="http://schemas.microsoft.com/office/drawing/2014/main" id="{B6B73CFD-8F55-BD9C-69C9-FCC47CE11E21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5354944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 dos softwares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308A0-FFE2-0DE8-E7BD-3125A1A45EE3}"/>
              </a:ext>
            </a:extLst>
          </p:cNvPr>
          <p:cNvSpPr txBox="1"/>
          <p:nvPr/>
        </p:nvSpPr>
        <p:spPr>
          <a:xfrm>
            <a:off x="5913505" y="1705408"/>
            <a:ext cx="41821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 mais simples </a:t>
            </a:r>
            <a:endParaRPr lang="pt-BR" sz="2600" dirty="0"/>
          </a:p>
        </p:txBody>
      </p:sp>
      <p:sp>
        <p:nvSpPr>
          <p:cNvPr id="10" name="Google Shape;558;p19">
            <a:extLst>
              <a:ext uri="{FF2B5EF4-FFF2-40B4-BE49-F238E27FC236}">
                <a16:creationId xmlns:a16="http://schemas.microsoft.com/office/drawing/2014/main" id="{2756E87B-CF5C-F28D-6306-C5CFB37F1515}"/>
              </a:ext>
            </a:extLst>
          </p:cNvPr>
          <p:cNvSpPr txBox="1">
            <a:spLocks noGrp="1"/>
          </p:cNvSpPr>
          <p:nvPr/>
        </p:nvSpPr>
        <p:spPr>
          <a:xfrm>
            <a:off x="5916930" y="2380021"/>
            <a:ext cx="4405421" cy="176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Softwares de Sistemas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Softwares de Programação</a:t>
            </a:r>
          </a:p>
          <a:p>
            <a:pPr marL="101597" indent="0" algn="just">
              <a:buNone/>
            </a:pPr>
            <a:r>
              <a:rPr lang="pt-BR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Softwares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418718519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2D098-F863-90F7-5C44-FC3A5CA89FAC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825B2-37F0-40DC-056D-39558C090867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C2C01-7BFE-DF79-F578-C002A668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2AC4EB79-FC8A-74A2-81F6-DA1C17E6C3F3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4107777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Softwares de Sistemas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B3E12DB-4CFC-196C-3EFD-51029A13C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97" y="1549916"/>
            <a:ext cx="2831378" cy="2831378"/>
          </a:xfrm>
          <a:prstGeom prst="rect">
            <a:avLst/>
          </a:prstGeom>
        </p:spPr>
      </p:pic>
      <p:pic>
        <p:nvPicPr>
          <p:cNvPr id="9" name="Imagem 5">
            <a:extLst>
              <a:ext uri="{FF2B5EF4-FFF2-40B4-BE49-F238E27FC236}">
                <a16:creationId xmlns:a16="http://schemas.microsoft.com/office/drawing/2014/main" id="{9D24FDA7-F42D-13C9-0B4B-55C7E17C8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498" y="2115407"/>
            <a:ext cx="2350789" cy="1567193"/>
          </a:xfrm>
          <a:prstGeom prst="rect">
            <a:avLst/>
          </a:prstGeom>
        </p:spPr>
      </p:pic>
      <p:pic>
        <p:nvPicPr>
          <p:cNvPr id="10" name="Imagem 8" descr="Uma imagem contendo preto, maçã, branco&#10;&#10;Descrição gerada automaticamente">
            <a:extLst>
              <a:ext uri="{FF2B5EF4-FFF2-40B4-BE49-F238E27FC236}">
                <a16:creationId xmlns:a16="http://schemas.microsoft.com/office/drawing/2014/main" id="{7BAB2308-42E2-7A3B-0401-7FBEEA3BC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230" y="4076494"/>
            <a:ext cx="2831378" cy="1588903"/>
          </a:xfrm>
          <a:prstGeom prst="rect">
            <a:avLst/>
          </a:prstGeom>
        </p:spPr>
      </p:pic>
      <p:pic>
        <p:nvPicPr>
          <p:cNvPr id="11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9F63C2DE-B43A-4EE1-D7A7-89AC16862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638" y="3756336"/>
            <a:ext cx="1874246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394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2D098-F863-90F7-5C44-FC3A5CA89FAC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825B2-37F0-40DC-056D-39558C090867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C2C01-7BFE-DF79-F578-C002A668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2AC4EB79-FC8A-74A2-81F6-DA1C17E6C3F3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5141583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Softwares de Programação</a:t>
            </a:r>
          </a:p>
        </p:txBody>
      </p:sp>
      <p:pic>
        <p:nvPicPr>
          <p:cNvPr id="12" name="Imagem 10" descr="Uma imagem contendo desenho, mesa&#10;&#10;Descrição gerada automaticamente">
            <a:extLst>
              <a:ext uri="{FF2B5EF4-FFF2-40B4-BE49-F238E27FC236}">
                <a16:creationId xmlns:a16="http://schemas.microsoft.com/office/drawing/2014/main" id="{EFE9CBB5-400F-8509-65D7-1ECECD60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92" y="2109047"/>
            <a:ext cx="4520982" cy="1444484"/>
          </a:xfrm>
          <a:prstGeom prst="rect">
            <a:avLst/>
          </a:prstGeom>
        </p:spPr>
      </p:pic>
      <p:pic>
        <p:nvPicPr>
          <p:cNvPr id="13" name="Imagem 12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3CA0C366-FCD9-E667-C45B-B071AECB9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218" y="4002066"/>
            <a:ext cx="2888968" cy="144448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EE7AB0-706A-00DD-84E8-827D71FE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868" y="4157281"/>
            <a:ext cx="2251904" cy="1809886"/>
          </a:xfrm>
          <a:prstGeom prst="rect">
            <a:avLst/>
          </a:prstGeom>
        </p:spPr>
      </p:pic>
      <p:pic>
        <p:nvPicPr>
          <p:cNvPr id="15" name="Imagem 14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A2962801-BA61-237C-6B32-939298363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224" y="4403700"/>
            <a:ext cx="1563467" cy="156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A5A1B-BFBD-B9BB-182E-6B82993B5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072" y="2226108"/>
            <a:ext cx="1664745" cy="15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008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2D098-F863-90F7-5C44-FC3A5CA89FAC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825B2-37F0-40DC-056D-39558C090867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C2C01-7BFE-DF79-F578-C002A668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7" name="Google Shape;3850;p15">
            <a:extLst>
              <a:ext uri="{FF2B5EF4-FFF2-40B4-BE49-F238E27FC236}">
                <a16:creationId xmlns:a16="http://schemas.microsoft.com/office/drawing/2014/main" id="{2AC4EB79-FC8A-74A2-81F6-DA1C17E6C3F3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4663958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Softwares de Aplicação</a:t>
            </a:r>
          </a:p>
        </p:txBody>
      </p:sp>
      <p:pic>
        <p:nvPicPr>
          <p:cNvPr id="13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A0DE538-37CA-FE51-90D1-D1C43DCF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87" y="2035694"/>
            <a:ext cx="2677589" cy="1785060"/>
          </a:xfrm>
          <a:prstGeom prst="rect">
            <a:avLst/>
          </a:prstGeom>
        </p:spPr>
      </p:pic>
      <p:pic>
        <p:nvPicPr>
          <p:cNvPr id="14" name="Imagem 4" descr="Desenho de bandeira&#10;&#10;Descrição gerada automaticamente">
            <a:extLst>
              <a:ext uri="{FF2B5EF4-FFF2-40B4-BE49-F238E27FC236}">
                <a16:creationId xmlns:a16="http://schemas.microsoft.com/office/drawing/2014/main" id="{91458A74-F1E5-9831-88FC-5384A7C4E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927" y="4312498"/>
            <a:ext cx="2677589" cy="1135947"/>
          </a:xfrm>
          <a:prstGeom prst="rect">
            <a:avLst/>
          </a:prstGeom>
        </p:spPr>
      </p:pic>
      <p:pic>
        <p:nvPicPr>
          <p:cNvPr id="15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ED5DF621-561D-9122-F694-8110E6E8C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38" y="2700232"/>
            <a:ext cx="2289363" cy="1187472"/>
          </a:xfrm>
          <a:prstGeom prst="rect">
            <a:avLst/>
          </a:prstGeom>
        </p:spPr>
      </p:pic>
      <p:pic>
        <p:nvPicPr>
          <p:cNvPr id="16" name="Imagem 6">
            <a:extLst>
              <a:ext uri="{FF2B5EF4-FFF2-40B4-BE49-F238E27FC236}">
                <a16:creationId xmlns:a16="http://schemas.microsoft.com/office/drawing/2014/main" id="{04CE747E-A4CE-F9DC-E6F7-EACEEFB7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4045" y="4372933"/>
            <a:ext cx="1541447" cy="1541447"/>
          </a:xfrm>
          <a:prstGeom prst="rect">
            <a:avLst/>
          </a:prstGeom>
        </p:spPr>
      </p:pic>
      <p:pic>
        <p:nvPicPr>
          <p:cNvPr id="17" name="Imagem 8">
            <a:extLst>
              <a:ext uri="{FF2B5EF4-FFF2-40B4-BE49-F238E27FC236}">
                <a16:creationId xmlns:a16="http://schemas.microsoft.com/office/drawing/2014/main" id="{EFC10CA7-39C4-9D90-E8A3-6EC49FA85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4162" y="2287599"/>
            <a:ext cx="1474414" cy="17132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B4832F-B947-DB1D-6598-6F759A7C3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2108" y="4880472"/>
            <a:ext cx="2131989" cy="10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71598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42000E-9CD3-19F4-E7CD-006840990B44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568DB6-513B-497A-9018-66A07240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65172-04B2-C33C-F79C-97E82C0D4A7B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EA93A-57A1-7232-FC9F-E2934C73CAAE}"/>
              </a:ext>
            </a:extLst>
          </p:cNvPr>
          <p:cNvSpPr txBox="1"/>
          <p:nvPr/>
        </p:nvSpPr>
        <p:spPr>
          <a:xfrm>
            <a:off x="3275305" y="2703384"/>
            <a:ext cx="7440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Evolução dos Softwares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3BC1C-58DE-8151-D141-8BD8781F769D}"/>
              </a:ext>
            </a:extLst>
          </p:cNvPr>
          <p:cNvSpPr txBox="1"/>
          <p:nvPr/>
        </p:nvSpPr>
        <p:spPr>
          <a:xfrm>
            <a:off x="3137019" y="4646932"/>
            <a:ext cx="76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os softwares evoluíram com o tempo</a:t>
            </a:r>
          </a:p>
        </p:txBody>
      </p:sp>
    </p:spTree>
    <p:extLst>
      <p:ext uri="{BB962C8B-B14F-4D97-AF65-F5344CB8AC3E}">
        <p14:creationId xmlns:p14="http://schemas.microsoft.com/office/powerpoint/2010/main" val="4153851373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D365A7-9D26-9ADD-964C-95972DEBC1F7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C12F8-1B09-E702-53C7-E65A9FED99E7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3850;p15">
            <a:extLst>
              <a:ext uri="{FF2B5EF4-FFF2-40B4-BE49-F238E27FC236}">
                <a16:creationId xmlns:a16="http://schemas.microsoft.com/office/drawing/2014/main" id="{D54747B7-3372-3E87-AB0F-1FFFAF5B2CC0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8783472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Evoluções e Linha do Tempo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40499-AB5C-7892-409E-DB94204D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3" y="2372216"/>
            <a:ext cx="8889477" cy="4103314"/>
          </a:xfrm>
          <a:prstGeom prst="rect">
            <a:avLst/>
          </a:prstGeom>
        </p:spPr>
      </p:pic>
      <p:sp>
        <p:nvSpPr>
          <p:cNvPr id="2" name="Google Shape;558;p19">
            <a:extLst>
              <a:ext uri="{FF2B5EF4-FFF2-40B4-BE49-F238E27FC236}">
                <a16:creationId xmlns:a16="http://schemas.microsoft.com/office/drawing/2014/main" id="{BA2D117C-0088-BBA5-7720-57B943E1D12D}"/>
              </a:ext>
            </a:extLst>
          </p:cNvPr>
          <p:cNvSpPr txBox="1">
            <a:spLocks noGrp="1"/>
          </p:cNvSpPr>
          <p:nvPr/>
        </p:nvSpPr>
        <p:spPr>
          <a:xfrm>
            <a:off x="1329179" y="1629250"/>
            <a:ext cx="9530498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 algn="just">
              <a:buNone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riam Libre" panose="00000500000000000000" pitchFamily="2" charset="-79"/>
                <a:ea typeface="MingLiU-ExtB" panose="02020500000000000000" pitchFamily="18" charset="-120"/>
                <a:cs typeface="Miriam Libre" panose="00000500000000000000" pitchFamily="2" charset="-79"/>
              </a:rPr>
              <a:t>Tecnologias Utilizadas          Funcionalidades           Interface / Usabilidade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ngLiU-ExtB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6A33-6692-52A6-3407-A3E7FB28FEBA}"/>
              </a:ext>
            </a:extLst>
          </p:cNvPr>
          <p:cNvSpPr/>
          <p:nvPr/>
        </p:nvSpPr>
        <p:spPr>
          <a:xfrm rot="5400000">
            <a:off x="1065607" y="1743766"/>
            <a:ext cx="242334" cy="237955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2ACCD-2C4B-0020-A2C6-E016F84B07DA}"/>
              </a:ext>
            </a:extLst>
          </p:cNvPr>
          <p:cNvSpPr/>
          <p:nvPr/>
        </p:nvSpPr>
        <p:spPr>
          <a:xfrm rot="5400000">
            <a:off x="4565233" y="1753193"/>
            <a:ext cx="242334" cy="237955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5294F-AEAE-EC0F-C02E-F9D213904387}"/>
              </a:ext>
            </a:extLst>
          </p:cNvPr>
          <p:cNvSpPr/>
          <p:nvPr/>
        </p:nvSpPr>
        <p:spPr>
          <a:xfrm rot="5400000">
            <a:off x="7359897" y="1743765"/>
            <a:ext cx="242334" cy="237955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52DA-71DC-2233-7CBE-872513131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6648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F59763-E0E1-007D-6549-0FE6026E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DB6EB7-AE14-7255-DDED-C7C0F3769D96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C384B-BFBD-899B-2F9A-D0B785AA30A3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3850;p15">
            <a:extLst>
              <a:ext uri="{FF2B5EF4-FFF2-40B4-BE49-F238E27FC236}">
                <a16:creationId xmlns:a16="http://schemas.microsoft.com/office/drawing/2014/main" id="{48FD2C80-6AF7-BAD1-6CD8-7455DD32F323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8208437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 de Desenvolvimento de Software (SDLC)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196727B7-536E-4C89-791D-B4A82003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42" y="1827414"/>
            <a:ext cx="9523166" cy="44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676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F59763-E0E1-007D-6549-0FE6026E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7" y="422942"/>
            <a:ext cx="772009" cy="94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DB6EB7-AE14-7255-DDED-C7C0F3769D96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C384B-BFBD-899B-2F9A-D0B785AA30A3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3850;p15">
            <a:extLst>
              <a:ext uri="{FF2B5EF4-FFF2-40B4-BE49-F238E27FC236}">
                <a16:creationId xmlns:a16="http://schemas.microsoft.com/office/drawing/2014/main" id="{48FD2C80-6AF7-BAD1-6CD8-7455DD32F323}"/>
              </a:ext>
            </a:extLst>
          </p:cNvPr>
          <p:cNvSpPr txBox="1">
            <a:spLocks/>
          </p:cNvSpPr>
          <p:nvPr/>
        </p:nvSpPr>
        <p:spPr>
          <a:xfrm>
            <a:off x="954417" y="714953"/>
            <a:ext cx="8208437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 de Vida de Software</a:t>
            </a:r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4596F5DC-4B0A-9325-BB50-912FB9EC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600" y="1583211"/>
            <a:ext cx="7543898" cy="48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944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9199CBC9-9442-4371-9793-BFDC992591B4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30ED1-6967-8EE0-1743-4AE7973C2C9B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984C3-2432-F2F8-07A8-28715AABE848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623286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FE222-EF3D-F0BA-9FFE-9766F80F5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1C6F5D-0958-6F77-E65F-DFDA2EBC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46725" y="403590"/>
            <a:ext cx="1127377" cy="992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1165151" y="1028705"/>
            <a:ext cx="900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I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(Ficha de Software)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2CE40-A2EA-2887-5398-B5CB0175860D}"/>
              </a:ext>
            </a:extLst>
          </p:cNvPr>
          <p:cNvSpPr/>
          <p:nvPr/>
        </p:nvSpPr>
        <p:spPr>
          <a:xfrm rot="5400000">
            <a:off x="533988" y="1477355"/>
            <a:ext cx="822277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B2647845-39E2-DACD-3014-BC900850E97D}"/>
              </a:ext>
            </a:extLst>
          </p:cNvPr>
          <p:cNvSpPr txBox="1"/>
          <p:nvPr/>
        </p:nvSpPr>
        <p:spPr>
          <a:xfrm>
            <a:off x="1768862" y="2835459"/>
            <a:ext cx="95859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Escolher um software do seu pc ou que você goste / conheça.</a:t>
            </a:r>
          </a:p>
          <a:p>
            <a:pPr marL="76200" indent="0"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Preencher a Ficha de Software, com link para a documentação.</a:t>
            </a: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D39E7CF-CAEF-A2F1-88AD-1D792F979328}"/>
              </a:ext>
            </a:extLst>
          </p:cNvPr>
          <p:cNvSpPr/>
          <p:nvPr/>
        </p:nvSpPr>
        <p:spPr>
          <a:xfrm rot="5400000">
            <a:off x="1397430" y="2904561"/>
            <a:ext cx="336404" cy="29000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3D5B07D-9566-EBCB-26E4-A3C238F45B3F}"/>
              </a:ext>
            </a:extLst>
          </p:cNvPr>
          <p:cNvSpPr/>
          <p:nvPr/>
        </p:nvSpPr>
        <p:spPr>
          <a:xfrm rot="5400000">
            <a:off x="1397430" y="3645337"/>
            <a:ext cx="336404" cy="29000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8833092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4111520" y="2316166"/>
            <a:ext cx="5773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</a:t>
            </a:r>
          </a:p>
          <a:p>
            <a:pPr algn="ctr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Professor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C016A3-0A47-136F-DF73-01A6514BC4C8}"/>
              </a:ext>
            </a:extLst>
          </p:cNvPr>
          <p:cNvSpPr txBox="1"/>
          <p:nvPr/>
        </p:nvSpPr>
        <p:spPr>
          <a:xfrm>
            <a:off x="4021381" y="4453950"/>
            <a:ext cx="5948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Formação, experiência e contatos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7E0B1-85DF-9E3A-6771-3D5CB7DDADF2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6760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9865706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C016A3-0A47-136F-DF73-01A6514BC4C8}"/>
              </a:ext>
            </a:extLst>
          </p:cNvPr>
          <p:cNvSpPr txBox="1"/>
          <p:nvPr/>
        </p:nvSpPr>
        <p:spPr>
          <a:xfrm>
            <a:off x="5778716" y="5614265"/>
            <a:ext cx="4572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lucas.naspolini@edu.sc.senai.br</a:t>
            </a:r>
          </a:p>
        </p:txBody>
      </p:sp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5213074" y="711650"/>
            <a:ext cx="2127445" cy="105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60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OLÁ!</a:t>
            </a:r>
          </a:p>
        </p:txBody>
      </p:sp>
      <p:sp>
        <p:nvSpPr>
          <p:cNvPr id="4" name="Google Shape;3851;p15">
            <a:extLst>
              <a:ext uri="{FF2B5EF4-FFF2-40B4-BE49-F238E27FC236}">
                <a16:creationId xmlns:a16="http://schemas.microsoft.com/office/drawing/2014/main" id="{5E1E987C-89E5-E312-1960-4ACA8A704359}"/>
              </a:ext>
            </a:extLst>
          </p:cNvPr>
          <p:cNvSpPr txBox="1">
            <a:spLocks/>
          </p:cNvSpPr>
          <p:nvPr/>
        </p:nvSpPr>
        <p:spPr>
          <a:xfrm>
            <a:off x="5222591" y="2369669"/>
            <a:ext cx="5293904" cy="266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Ciência da Computação (UNISUL)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Design de Jogos (UNIVALI)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Mestrado Design (UDESC)</a:t>
            </a:r>
          </a:p>
          <a:p>
            <a:pPr marL="0" indent="0">
              <a:buClr>
                <a:schemeClr val="dk1"/>
              </a:buClr>
              <a:buSzPts val="1100"/>
              <a:buFont typeface="Barlow Light"/>
              <a:buNone/>
            </a:pPr>
            <a:endParaRPr lang="pt-BR" sz="2000" dirty="0"/>
          </a:p>
        </p:txBody>
      </p:sp>
      <p:pic>
        <p:nvPicPr>
          <p:cNvPr id="6" name="Imagem 9">
            <a:extLst>
              <a:ext uri="{FF2B5EF4-FFF2-40B4-BE49-F238E27FC236}">
                <a16:creationId xmlns:a16="http://schemas.microsoft.com/office/drawing/2014/main" id="{F5F436D0-2A74-72A4-5ECF-87DA9A87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94" y="644818"/>
            <a:ext cx="3130640" cy="5568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FD386C-F4C3-1ADF-566C-6BE43ECA8F4A}"/>
              </a:ext>
            </a:extLst>
          </p:cNvPr>
          <p:cNvSpPr/>
          <p:nvPr/>
        </p:nvSpPr>
        <p:spPr>
          <a:xfrm rot="5400000">
            <a:off x="5145162" y="2652519"/>
            <a:ext cx="281941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D20A49-5CF5-36E3-EF2A-2EB14329E55C}"/>
              </a:ext>
            </a:extLst>
          </p:cNvPr>
          <p:cNvSpPr/>
          <p:nvPr/>
        </p:nvSpPr>
        <p:spPr>
          <a:xfrm rot="5400000">
            <a:off x="5145162" y="3228981"/>
            <a:ext cx="281941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16C2C-F2F5-EA11-48D0-EABE6B4B55C7}"/>
              </a:ext>
            </a:extLst>
          </p:cNvPr>
          <p:cNvSpPr/>
          <p:nvPr/>
        </p:nvSpPr>
        <p:spPr>
          <a:xfrm rot="5400000">
            <a:off x="5150904" y="3805443"/>
            <a:ext cx="281941" cy="127083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F026A-CC6A-C312-0DAC-F7BA8A08D141}"/>
              </a:ext>
            </a:extLst>
          </p:cNvPr>
          <p:cNvSpPr txBox="1"/>
          <p:nvPr/>
        </p:nvSpPr>
        <p:spPr>
          <a:xfrm>
            <a:off x="5271846" y="1643873"/>
            <a:ext cx="4593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Barlow Light"/>
              <a:buNone/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Eu me chamo Lucas Naspolini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A929CA-E111-E1C8-6505-B49092B5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91" y="4672662"/>
            <a:ext cx="516613" cy="5147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AA5549-5E42-3C77-EB44-A1826D00C8D3}"/>
              </a:ext>
            </a:extLst>
          </p:cNvPr>
          <p:cNvSpPr txBox="1"/>
          <p:nvPr/>
        </p:nvSpPr>
        <p:spPr>
          <a:xfrm>
            <a:off x="5767432" y="4726015"/>
            <a:ext cx="471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Pixelikas           lucas-naspolini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80FB2F-B8AE-EFD9-F44D-DDE6C8DE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384" y="4671743"/>
            <a:ext cx="516613" cy="5152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EA3B92-508C-C588-2095-A4164103A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884" y="5550209"/>
            <a:ext cx="516613" cy="5147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4CC162-EF79-65F8-3E84-040B87008B9C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5F3D1-8420-87B1-110F-1FE2A9265ED6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02561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17B7-CF76-05AB-7920-C2A9E6B5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C0CD981B-398F-C64B-FAB2-CF9ECD7AD080}"/>
              </a:ext>
            </a:extLst>
          </p:cNvPr>
          <p:cNvSpPr txBox="1">
            <a:spLocks/>
          </p:cNvSpPr>
          <p:nvPr/>
        </p:nvSpPr>
        <p:spPr>
          <a:xfrm>
            <a:off x="1426913" y="714953"/>
            <a:ext cx="5786688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A73D1D3B-017D-440D-4AB6-A23C13C99338}"/>
              </a:ext>
            </a:extLst>
          </p:cNvPr>
          <p:cNvSpPr txBox="1">
            <a:spLocks/>
          </p:cNvSpPr>
          <p:nvPr/>
        </p:nvSpPr>
        <p:spPr>
          <a:xfrm>
            <a:off x="1460537" y="1697453"/>
            <a:ext cx="3145639" cy="6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Ensino e Educação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F53D9D6C-B23B-FA56-A0C2-721F5C97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817A3BD-0E0F-ABA5-E508-CA66E13E1B43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2F5CE6-FE4A-A33C-7C0E-239E4534B8CA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C2370B1C-7DA0-A147-C1A5-BBE5097C8A57}"/>
              </a:ext>
            </a:extLst>
          </p:cNvPr>
          <p:cNvSpPr txBox="1">
            <a:spLocks/>
          </p:cNvSpPr>
          <p:nvPr/>
        </p:nvSpPr>
        <p:spPr>
          <a:xfrm>
            <a:off x="5928419" y="1720399"/>
            <a:ext cx="4124652" cy="6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Tecnologia / Jogos Digitais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4EC815-9EAE-2670-9621-A30B9047D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77" y="2961051"/>
            <a:ext cx="2670982" cy="12655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362E-B262-C60F-4812-FB0FB6AE0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77" y="4648785"/>
            <a:ext cx="2735590" cy="8327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676F02-E06D-2538-D71C-04EDC6AF1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630" y="2862137"/>
            <a:ext cx="2670982" cy="888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D14F99-3886-A1AA-C98D-FCB912D58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4447" y="4513327"/>
            <a:ext cx="2306306" cy="10987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E7022B-A726-EF73-B30E-BFF8B564E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9781" y="2606161"/>
            <a:ext cx="1914792" cy="1400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17982D-08B1-EE1C-6C92-F88D4222C5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784" y="4509699"/>
            <a:ext cx="2670983" cy="11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824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2079-0F6E-7561-4C0B-2C3D0C749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A28D25E3-2301-8A33-7EDF-348D0E023DBF}"/>
              </a:ext>
            </a:extLst>
          </p:cNvPr>
          <p:cNvSpPr txBox="1">
            <a:spLocks/>
          </p:cNvSpPr>
          <p:nvPr/>
        </p:nvSpPr>
        <p:spPr>
          <a:xfrm>
            <a:off x="3958288" y="2248162"/>
            <a:ext cx="6237061" cy="263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 </a:t>
            </a:r>
          </a:p>
          <a:p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PERGUNTAS?</a:t>
            </a:r>
          </a:p>
          <a:p>
            <a:pPr algn="r"/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75A34E-8D2C-EE67-8200-4095E13AC6B5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D302F-2006-9A8F-6DA2-1EAFF5A25505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2866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4FA966C-753B-DABF-BD69-C05D37B37EBF}"/>
              </a:ext>
            </a:extLst>
          </p:cNvPr>
          <p:cNvSpPr txBox="1"/>
          <p:nvPr/>
        </p:nvSpPr>
        <p:spPr>
          <a:xfrm>
            <a:off x="3813992" y="2316166"/>
            <a:ext cx="6363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da Unidade Curricular</a:t>
            </a:r>
          </a:p>
        </p:txBody>
      </p:sp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C1041-9743-A87D-530C-B72966015919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0FD8EE-077F-414D-B575-C58E2627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599413">
            <a:off x="9356810" y="717510"/>
            <a:ext cx="1379073" cy="9935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C016A3-0A47-136F-DF73-01A6514BC4C8}"/>
              </a:ext>
            </a:extLst>
          </p:cNvPr>
          <p:cNvSpPr txBox="1"/>
          <p:nvPr/>
        </p:nvSpPr>
        <p:spPr>
          <a:xfrm>
            <a:off x="4124255" y="4453950"/>
            <a:ext cx="578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89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Conteúdo, Entregas, Situação de Aprendizagem (SA) e Avaliações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8D1BC-9D3F-578B-02E5-55974B7D22E0}"/>
              </a:ext>
            </a:extLst>
          </p:cNvPr>
          <p:cNvSpPr/>
          <p:nvPr/>
        </p:nvSpPr>
        <p:spPr>
          <a:xfrm>
            <a:off x="-12380" y="0"/>
            <a:ext cx="2668782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77912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1426913" y="714953"/>
            <a:ext cx="5786688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 Plano de Aulas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FD6EA6C1-22BE-EB2D-0432-7825E1CA04CE}"/>
              </a:ext>
            </a:extLst>
          </p:cNvPr>
          <p:cNvSpPr txBox="1">
            <a:spLocks/>
          </p:cNvSpPr>
          <p:nvPr/>
        </p:nvSpPr>
        <p:spPr>
          <a:xfrm>
            <a:off x="1501177" y="1366508"/>
            <a:ext cx="8924868" cy="6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As aulas incluem assuntos relativos à Modelagem de Sistemas:</a:t>
            </a:r>
          </a:p>
        </p:txBody>
      </p:sp>
      <p:sp>
        <p:nvSpPr>
          <p:cNvPr id="11" name="Google Shape;3851;p15">
            <a:extLst>
              <a:ext uri="{FF2B5EF4-FFF2-40B4-BE49-F238E27FC236}">
                <a16:creationId xmlns:a16="http://schemas.microsoft.com/office/drawing/2014/main" id="{165DF73E-77D8-CBC7-DCAC-E444D3285C95}"/>
              </a:ext>
            </a:extLst>
          </p:cNvPr>
          <p:cNvSpPr txBox="1">
            <a:spLocks/>
          </p:cNvSpPr>
          <p:nvPr/>
        </p:nvSpPr>
        <p:spPr>
          <a:xfrm>
            <a:off x="1534657" y="2313107"/>
            <a:ext cx="5507166" cy="3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Engenharia de Software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Modelos de Desenvolvimento de 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Metodologias Ágeis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Engenharia de Requisitos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Prototipação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User Interface (UI) e User Experience (UX)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2000" dirty="0"/>
          </a:p>
        </p:txBody>
      </p:sp>
      <p:sp>
        <p:nvSpPr>
          <p:cNvPr id="23" name="Google Shape;3851;p15">
            <a:extLst>
              <a:ext uri="{FF2B5EF4-FFF2-40B4-BE49-F238E27FC236}">
                <a16:creationId xmlns:a16="http://schemas.microsoft.com/office/drawing/2014/main" id="{9B4BED12-76DD-D3D5-74AB-620D02D8F49E}"/>
              </a:ext>
            </a:extLst>
          </p:cNvPr>
          <p:cNvSpPr txBox="1">
            <a:spLocks/>
          </p:cNvSpPr>
          <p:nvPr/>
        </p:nvSpPr>
        <p:spPr>
          <a:xfrm>
            <a:off x="3667626" y="5728350"/>
            <a:ext cx="4499673" cy="67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867" b="1" dirty="0"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Acessar no AVA </a:t>
            </a:r>
            <a:r>
              <a:rPr lang="en-US" sz="1867" b="1" dirty="0">
                <a:solidFill>
                  <a:srgbClr val="5353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“</a:t>
            </a:r>
            <a:r>
              <a:rPr lang="pt-BR" sz="1867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Plano de Aulas.pdf</a:t>
            </a:r>
            <a:r>
              <a:rPr lang="pt-BR" sz="1867" b="1" dirty="0">
                <a:solidFill>
                  <a:srgbClr val="5353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”</a:t>
            </a:r>
            <a:endParaRPr lang="en-US" sz="1867" b="1" dirty="0">
              <a:solidFill>
                <a:srgbClr val="5353FF"/>
              </a:solidFill>
              <a:latin typeface="Arial" panose="020B0604020202020204" pitchFamily="34" charset="0"/>
              <a:ea typeface="Titillium Web"/>
              <a:cs typeface="Arial" panose="020B0604020202020204" pitchFamily="34" charset="0"/>
              <a:sym typeface="Titillium Web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D386C-F4C3-1ADF-566C-6BE43ECA8F4A}"/>
              </a:ext>
            </a:extLst>
          </p:cNvPr>
          <p:cNvSpPr/>
          <p:nvPr/>
        </p:nvSpPr>
        <p:spPr>
          <a:xfrm rot="5400000">
            <a:off x="1639803" y="2611141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FAFE84-1DE8-6F24-9217-966D69A47505}"/>
              </a:ext>
            </a:extLst>
          </p:cNvPr>
          <p:cNvSpPr/>
          <p:nvPr/>
        </p:nvSpPr>
        <p:spPr>
          <a:xfrm rot="5400000">
            <a:off x="1639802" y="2998176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B9D0AC-38E6-264C-823B-6A828CCF6ADB}"/>
              </a:ext>
            </a:extLst>
          </p:cNvPr>
          <p:cNvSpPr/>
          <p:nvPr/>
        </p:nvSpPr>
        <p:spPr>
          <a:xfrm rot="5400000">
            <a:off x="1639803" y="3379928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2FC31-DD93-DEB2-11F9-DDB1007A6AAE}"/>
              </a:ext>
            </a:extLst>
          </p:cNvPr>
          <p:cNvSpPr/>
          <p:nvPr/>
        </p:nvSpPr>
        <p:spPr>
          <a:xfrm rot="5400000">
            <a:off x="1657326" y="4847665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F8AA73-9821-D78E-A215-677C4FA8F84E}"/>
              </a:ext>
            </a:extLst>
          </p:cNvPr>
          <p:cNvSpPr/>
          <p:nvPr/>
        </p:nvSpPr>
        <p:spPr>
          <a:xfrm rot="5400000">
            <a:off x="1639802" y="4084004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7EAF42-025C-544B-5525-DAF9902DBF39}"/>
              </a:ext>
            </a:extLst>
          </p:cNvPr>
          <p:cNvSpPr/>
          <p:nvPr/>
        </p:nvSpPr>
        <p:spPr>
          <a:xfrm rot="5400000">
            <a:off x="1639801" y="4459960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02B6EB-3DE7-A102-68C9-BD062839B076}"/>
              </a:ext>
            </a:extLst>
          </p:cNvPr>
          <p:cNvSpPr/>
          <p:nvPr/>
        </p:nvSpPr>
        <p:spPr>
          <a:xfrm rot="5400000">
            <a:off x="1657326" y="5223621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CDC0F9C-6AC3-0002-74FC-8FB4EF59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3EA1E2-5563-0B74-9320-660CE0BBF4F0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8F7981-E88E-0618-6C19-26FA6CE028B5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3851;p15">
            <a:extLst>
              <a:ext uri="{FF2B5EF4-FFF2-40B4-BE49-F238E27FC236}">
                <a16:creationId xmlns:a16="http://schemas.microsoft.com/office/drawing/2014/main" id="{C4E22158-2C64-57FB-62D2-2E5AE4BC1B5A}"/>
              </a:ext>
            </a:extLst>
          </p:cNvPr>
          <p:cNvSpPr txBox="1">
            <a:spLocks/>
          </p:cNvSpPr>
          <p:nvPr/>
        </p:nvSpPr>
        <p:spPr>
          <a:xfrm>
            <a:off x="7115322" y="2326834"/>
            <a:ext cx="3912456" cy="3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Linguagem UML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Diagramas UML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Programação Orientada a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Objeto (POO)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Versionamento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Documentação de Software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Qualidade de Software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25BAC-8CC3-6BF0-0989-07ECF9A978B7}"/>
              </a:ext>
            </a:extLst>
          </p:cNvPr>
          <p:cNvSpPr/>
          <p:nvPr/>
        </p:nvSpPr>
        <p:spPr>
          <a:xfrm rot="5400000">
            <a:off x="7220468" y="2624868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76EC0-1A34-814D-4DBF-6FD10EDDF03B}"/>
              </a:ext>
            </a:extLst>
          </p:cNvPr>
          <p:cNvSpPr/>
          <p:nvPr/>
        </p:nvSpPr>
        <p:spPr>
          <a:xfrm rot="5400000">
            <a:off x="7220467" y="3011903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9F153-E211-FDC5-8C06-F4978E0FFE53}"/>
              </a:ext>
            </a:extLst>
          </p:cNvPr>
          <p:cNvSpPr/>
          <p:nvPr/>
        </p:nvSpPr>
        <p:spPr>
          <a:xfrm rot="5400000">
            <a:off x="7220468" y="3393655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BE55A6-B6EC-F294-2210-3A926827BFD6}"/>
              </a:ext>
            </a:extLst>
          </p:cNvPr>
          <p:cNvSpPr/>
          <p:nvPr/>
        </p:nvSpPr>
        <p:spPr>
          <a:xfrm rot="5400000">
            <a:off x="7237991" y="4861392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804BFA-07F5-B07D-EF0A-3114B3D708F5}"/>
              </a:ext>
            </a:extLst>
          </p:cNvPr>
          <p:cNvSpPr/>
          <p:nvPr/>
        </p:nvSpPr>
        <p:spPr>
          <a:xfrm rot="5400000">
            <a:off x="7220467" y="4097731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4112F-4F6C-B18A-0386-546BECA8EF58}"/>
              </a:ext>
            </a:extLst>
          </p:cNvPr>
          <p:cNvSpPr/>
          <p:nvPr/>
        </p:nvSpPr>
        <p:spPr>
          <a:xfrm rot="5400000">
            <a:off x="7220466" y="4473687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46499-2CA2-3566-8108-CA809810BCAB}"/>
              </a:ext>
            </a:extLst>
          </p:cNvPr>
          <p:cNvSpPr/>
          <p:nvPr/>
        </p:nvSpPr>
        <p:spPr>
          <a:xfrm rot="5400000">
            <a:off x="7237991" y="5237348"/>
            <a:ext cx="129421" cy="127082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391251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94;p38">
            <a:extLst>
              <a:ext uri="{FF2B5EF4-FFF2-40B4-BE49-F238E27FC236}">
                <a16:creationId xmlns:a16="http://schemas.microsoft.com/office/drawing/2014/main" id="{69975876-2DDA-6D66-A24D-982AA0162413}"/>
              </a:ext>
            </a:extLst>
          </p:cNvPr>
          <p:cNvGrpSpPr/>
          <p:nvPr/>
        </p:nvGrpSpPr>
        <p:grpSpPr>
          <a:xfrm>
            <a:off x="10484787" y="725864"/>
            <a:ext cx="825628" cy="104416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7FEFD609-63D6-D06D-5086-F9C5EF24316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6;p38">
              <a:extLst>
                <a:ext uri="{FF2B5EF4-FFF2-40B4-BE49-F238E27FC236}">
                  <a16:creationId xmlns:a16="http://schemas.microsoft.com/office/drawing/2014/main" id="{360EC6DD-B97D-E1FE-53CB-746158A68D18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7;p38">
              <a:extLst>
                <a:ext uri="{FF2B5EF4-FFF2-40B4-BE49-F238E27FC236}">
                  <a16:creationId xmlns:a16="http://schemas.microsoft.com/office/drawing/2014/main" id="{EB888627-DEC5-84ED-2CB5-1D46DAC3185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38">
              <a:extLst>
                <a:ext uri="{FF2B5EF4-FFF2-40B4-BE49-F238E27FC236}">
                  <a16:creationId xmlns:a16="http://schemas.microsoft.com/office/drawing/2014/main" id="{127D451F-60C5-D90F-BDC8-80606FDF9592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;p38">
              <a:extLst>
                <a:ext uri="{FF2B5EF4-FFF2-40B4-BE49-F238E27FC236}">
                  <a16:creationId xmlns:a16="http://schemas.microsoft.com/office/drawing/2014/main" id="{5688A3E6-36C5-FC9B-B5DD-A968D6BC92B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;p38">
              <a:extLst>
                <a:ext uri="{FF2B5EF4-FFF2-40B4-BE49-F238E27FC236}">
                  <a16:creationId xmlns:a16="http://schemas.microsoft.com/office/drawing/2014/main" id="{AFFDBAF9-3A2B-2DE0-CDBA-81BDA9EE0E4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3DEAAF49-D516-7F3C-476D-F293FFEABCF0}"/>
              </a:ext>
            </a:extLst>
          </p:cNvPr>
          <p:cNvSpPr txBox="1">
            <a:spLocks/>
          </p:cNvSpPr>
          <p:nvPr/>
        </p:nvSpPr>
        <p:spPr>
          <a:xfrm>
            <a:off x="954415" y="714953"/>
            <a:ext cx="5771506" cy="5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rgbClr val="535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 Plano de Aulas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FD6EA6C1-22BE-EB2D-0432-7825E1CA04CE}"/>
              </a:ext>
            </a:extLst>
          </p:cNvPr>
          <p:cNvSpPr txBox="1">
            <a:spLocks/>
          </p:cNvSpPr>
          <p:nvPr/>
        </p:nvSpPr>
        <p:spPr>
          <a:xfrm>
            <a:off x="1028679" y="1366508"/>
            <a:ext cx="8728813" cy="6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rPr>
              <a:t>60h (Presencial) + 40h (EaD - Tutorias)</a:t>
            </a:r>
          </a:p>
        </p:txBody>
      </p:sp>
      <p:sp>
        <p:nvSpPr>
          <p:cNvPr id="34" name="Google Shape;3851;p15">
            <a:extLst>
              <a:ext uri="{FF2B5EF4-FFF2-40B4-BE49-F238E27FC236}">
                <a16:creationId xmlns:a16="http://schemas.microsoft.com/office/drawing/2014/main" id="{C10B50C4-5590-81C7-602E-7078C368CD5B}"/>
              </a:ext>
            </a:extLst>
          </p:cNvPr>
          <p:cNvSpPr txBox="1">
            <a:spLocks/>
          </p:cNvSpPr>
          <p:nvPr/>
        </p:nvSpPr>
        <p:spPr>
          <a:xfrm>
            <a:off x="1497667" y="2300613"/>
            <a:ext cx="4556843" cy="33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Laboratório de Informática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Atividades Práticas e Avaliativas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Trabalhos em Equipe</a:t>
            </a: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Ambiente Virtual (AVA)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2EA0E8-258D-9508-9612-58577AD1F683}"/>
              </a:ext>
            </a:extLst>
          </p:cNvPr>
          <p:cNvSpPr/>
          <p:nvPr/>
        </p:nvSpPr>
        <p:spPr>
          <a:xfrm rot="5400000">
            <a:off x="1564356" y="2566976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74CD2A-D549-BF64-D4E8-3ED2BB0D8412}"/>
              </a:ext>
            </a:extLst>
          </p:cNvPr>
          <p:cNvSpPr/>
          <p:nvPr/>
        </p:nvSpPr>
        <p:spPr>
          <a:xfrm rot="5400000">
            <a:off x="1557536" y="3151176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10907C-FB35-A5FA-8A6F-627147BEAEC2}"/>
              </a:ext>
            </a:extLst>
          </p:cNvPr>
          <p:cNvSpPr/>
          <p:nvPr/>
        </p:nvSpPr>
        <p:spPr>
          <a:xfrm rot="5400000">
            <a:off x="1555708" y="3719315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D2890-A668-28E0-9FD0-C222E8F5EED4}"/>
              </a:ext>
            </a:extLst>
          </p:cNvPr>
          <p:cNvSpPr/>
          <p:nvPr/>
        </p:nvSpPr>
        <p:spPr>
          <a:xfrm rot="5400000">
            <a:off x="1550400" y="4317427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EC21F-5791-999A-ED39-D238E5820C9D}"/>
              </a:ext>
            </a:extLst>
          </p:cNvPr>
          <p:cNvSpPr/>
          <p:nvPr/>
        </p:nvSpPr>
        <p:spPr>
          <a:xfrm rot="5400000">
            <a:off x="1550400" y="4885566"/>
            <a:ext cx="173990" cy="170846"/>
          </a:xfrm>
          <a:prstGeom prst="rect">
            <a:avLst/>
          </a:prstGeom>
          <a:solidFill>
            <a:srgbClr val="FFA042"/>
          </a:solidFill>
          <a:ln>
            <a:solidFill>
              <a:srgbClr val="FFA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C3D303A-7033-F2FA-B435-33B02E24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95608" y="422942"/>
            <a:ext cx="772009" cy="9435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C0BEDE-9219-26F3-B9A4-6F120D430D70}"/>
              </a:ext>
            </a:extLst>
          </p:cNvPr>
          <p:cNvSpPr/>
          <p:nvPr/>
        </p:nvSpPr>
        <p:spPr>
          <a:xfrm>
            <a:off x="11334675" y="0"/>
            <a:ext cx="857325" cy="6858000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5917C8-C744-C7B5-7847-5F2B3FB2FBB3}"/>
              </a:ext>
            </a:extLst>
          </p:cNvPr>
          <p:cNvSpPr/>
          <p:nvPr/>
        </p:nvSpPr>
        <p:spPr>
          <a:xfrm>
            <a:off x="-12380" y="0"/>
            <a:ext cx="342318" cy="6857999"/>
          </a:xfrm>
          <a:prstGeom prst="rect">
            <a:avLst/>
          </a:prstGeom>
          <a:solidFill>
            <a:srgbClr val="5353FF"/>
          </a:solidFill>
          <a:ln>
            <a:solidFill>
              <a:srgbClr val="535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476600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615</Words>
  <Application>Microsoft Office PowerPoint</Application>
  <PresentationFormat>Widescreen</PresentationFormat>
  <Paragraphs>143</Paragraphs>
  <Slides>29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41" baseType="lpstr">
      <vt:lpstr>MingLiU-ExtB</vt:lpstr>
      <vt:lpstr>Arial</vt:lpstr>
      <vt:lpstr>Barlow Light</vt:lpstr>
      <vt:lpstr>Calibri</vt:lpstr>
      <vt:lpstr>Calibri Light</vt:lpstr>
      <vt:lpstr>Dosis ExtraLight</vt:lpstr>
      <vt:lpstr>Miriam Libre</vt:lpstr>
      <vt:lpstr>Roboto Mono</vt:lpstr>
      <vt:lpstr>Titillium Web</vt:lpstr>
      <vt:lpstr>Titillium Web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Pixelikas</dc:creator>
  <cp:lastModifiedBy>Professor SESI/SENAI</cp:lastModifiedBy>
  <cp:revision>33</cp:revision>
  <dcterms:created xsi:type="dcterms:W3CDTF">2024-04-15T17:16:03Z</dcterms:created>
  <dcterms:modified xsi:type="dcterms:W3CDTF">2025-02-06T00:42:08Z</dcterms:modified>
</cp:coreProperties>
</file>